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70" r:id="rId4"/>
    <p:sldId id="258" r:id="rId5"/>
    <p:sldId id="259" r:id="rId6"/>
    <p:sldId id="271" r:id="rId7"/>
    <p:sldId id="260" r:id="rId8"/>
    <p:sldId id="261" r:id="rId9"/>
    <p:sldId id="26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14" autoAdjust="0"/>
    <p:restoredTop sz="94660"/>
  </p:normalViewPr>
  <p:slideViewPr>
    <p:cSldViewPr snapToGrid="0">
      <p:cViewPr>
        <p:scale>
          <a:sx n="68" d="100"/>
          <a:sy n="68" d="100"/>
        </p:scale>
        <p:origin x="-822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1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C35BB1C6-BF8F-4481-8AB2-603A1C8A906A}" type="datetimeFigureOut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5B21EA-035B-47FD-9126-94935BAE8D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Снюс</a:t>
            </a:r>
            <a:r>
              <a:rPr lang="ru-RU" dirty="0"/>
              <a:t>. Табак бездымный, но не безвредный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513AFCD-29F2-45EA-8244-373AD96538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21558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A18CAE-9EBF-472D-9472-896F9B9CB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Определение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02CF3DC-E2B1-4570-8BF8-518A90D38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Снюс</a:t>
            </a:r>
            <a:r>
              <a:rPr lang="ru-RU" dirty="0"/>
              <a:t> – один из видов бездымного табака. Он изготавливается из измельчённых табачных листьев, которые пакуют в пакетики, и при использовании помещают между десной и губой.</a:t>
            </a:r>
          </a:p>
        </p:txBody>
      </p:sp>
    </p:spTree>
    <p:extLst>
      <p:ext uri="{BB962C8B-B14F-4D97-AF65-F5344CB8AC3E}">
        <p14:creationId xmlns:p14="http://schemas.microsoft.com/office/powerpoint/2010/main" xmlns="" val="77891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332" y="5522888"/>
            <a:ext cx="9158067" cy="649311"/>
          </a:xfrm>
        </p:spPr>
        <p:txBody>
          <a:bodyPr>
            <a:noAutofit/>
          </a:bodyPr>
          <a:lstStyle/>
          <a:p>
            <a:r>
              <a:rPr lang="ru-RU" sz="4400" dirty="0" smtClean="0"/>
              <a:t>Как выглядит </a:t>
            </a:r>
            <a:r>
              <a:rPr lang="ru-RU" sz="4400" dirty="0" err="1" smtClean="0"/>
              <a:t>снюс</a:t>
            </a:r>
            <a:endParaRPr lang="ru-RU" sz="4400" dirty="0"/>
          </a:p>
        </p:txBody>
      </p:sp>
      <p:pic>
        <p:nvPicPr>
          <p:cNvPr id="1026" name="Picture 2" descr="https://avatars.mds.yandex.net/get-zen_doc/1781308/pub_5dfa04845fd55f00ada59953_5dfa048d97b5d400ad7cc27b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3532" y="407963"/>
            <a:ext cx="8572500" cy="511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5891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E27D28-5921-4CA1-ABF4-209AB55E1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69" y="685800"/>
            <a:ext cx="5987214" cy="1151965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Состав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C7EF07A2-E7A9-4BA8-99A0-DD3C5C10E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9193" y="2071048"/>
            <a:ext cx="5993489" cy="2837943"/>
          </a:xfrm>
        </p:spPr>
        <p:txBody>
          <a:bodyPr>
            <a:normAutofit/>
          </a:bodyPr>
          <a:lstStyle/>
          <a:p>
            <a:r>
              <a:rPr lang="ru-RU" dirty="0"/>
              <a:t>В состав обычно входит табак, вода, сода, для усиления вкуса, сахар и соль (как консерванты) и ароматизаторы. </a:t>
            </a:r>
            <a:endParaRPr lang="en-US" dirty="0"/>
          </a:p>
        </p:txBody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xmlns="" id="{038F658E-C505-4F88-A2EE-D3655CAB9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00241" y="457200"/>
            <a:ext cx="4101089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Объект 6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998074F2-B6EC-4B2F-BCFD-7D731CC305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3002" y="689358"/>
            <a:ext cx="3586688" cy="421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677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B0CD5B-5EB2-4431-B356-8202C7812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Факты о бездымном табаке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73A19F0-9E71-406F-9ECD-A20379A7A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Бездымный табак содержит, по меньшей мере, 28 канцерогенных веществ. </a:t>
            </a:r>
          </a:p>
          <a:p>
            <a:r>
              <a:rPr lang="ru-RU" dirty="0"/>
              <a:t>Главными канцерогенами в бездымном табаке являются специфичные для табака </a:t>
            </a:r>
            <a:r>
              <a:rPr lang="ru-RU" dirty="0" err="1"/>
              <a:t>нитрозамины</a:t>
            </a:r>
            <a:r>
              <a:rPr lang="ru-RU" dirty="0"/>
              <a:t>. </a:t>
            </a:r>
          </a:p>
          <a:p>
            <a:r>
              <a:rPr lang="ru-RU" dirty="0" smtClean="0"/>
              <a:t>Несмотря </a:t>
            </a:r>
            <a:r>
              <a:rPr lang="ru-RU" dirty="0"/>
              <a:t>на то, что из бездымного табака никотин всасывается медленнее, чем из сигарет, исследования показывают, что интенсивность всасывания никотина из бездымного табака превышает интенсивность всасывания из сигарет в 3-4 раза.</a:t>
            </a:r>
          </a:p>
          <a:p>
            <a:r>
              <a:rPr lang="ru-RU" dirty="0"/>
              <a:t>Никотин из бездымного табака дольше остается в крови, чем никотин из сигарет. </a:t>
            </a:r>
          </a:p>
        </p:txBody>
      </p:sp>
    </p:spTree>
    <p:extLst>
      <p:ext uri="{BB962C8B-B14F-4D97-AF65-F5344CB8AC3E}">
        <p14:creationId xmlns:p14="http://schemas.microsoft.com/office/powerpoint/2010/main" xmlns="" val="1833942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«Мифы и реальность»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Снюс</a:t>
            </a:r>
            <a:r>
              <a:rPr lang="ru-RU" dirty="0"/>
              <a:t> употребляют, чтобы избавиться от склонности к курению. (</a:t>
            </a:r>
            <a:r>
              <a:rPr lang="ru-RU" b="1" dirty="0"/>
              <a:t>М</a:t>
            </a:r>
            <a:r>
              <a:rPr lang="ru-RU" dirty="0"/>
              <a:t>)</a:t>
            </a:r>
          </a:p>
          <a:p>
            <a:r>
              <a:rPr lang="ru-RU" dirty="0" err="1" smtClean="0"/>
              <a:t>Никпакеты</a:t>
            </a:r>
            <a:r>
              <a:rPr lang="ru-RU" dirty="0" smtClean="0"/>
              <a:t> </a:t>
            </a:r>
            <a:r>
              <a:rPr lang="ru-RU" dirty="0"/>
              <a:t>не </a:t>
            </a:r>
            <a:r>
              <a:rPr lang="ru-RU" dirty="0" smtClean="0"/>
              <a:t>вызывают </a:t>
            </a:r>
            <a:r>
              <a:rPr lang="ru-RU" dirty="0"/>
              <a:t>привыкания. (</a:t>
            </a:r>
            <a:r>
              <a:rPr lang="ru-RU" b="1" dirty="0"/>
              <a:t>М</a:t>
            </a:r>
            <a:r>
              <a:rPr lang="ru-RU" dirty="0"/>
              <a:t>)</a:t>
            </a:r>
          </a:p>
          <a:p>
            <a:r>
              <a:rPr lang="ru-RU" dirty="0" smtClean="0"/>
              <a:t>В </a:t>
            </a:r>
            <a:r>
              <a:rPr lang="ru-RU" dirty="0"/>
              <a:t>одном пакетике может содержаться доза никотина в 2,5-4 раза превышающая дозу никотина в пачке сигарет. (</a:t>
            </a:r>
            <a:r>
              <a:rPr lang="ru-RU" b="1" dirty="0"/>
              <a:t>Р</a:t>
            </a:r>
            <a:r>
              <a:rPr lang="ru-RU" dirty="0"/>
              <a:t>)</a:t>
            </a:r>
          </a:p>
          <a:p>
            <a:r>
              <a:rPr lang="ru-RU" dirty="0" err="1"/>
              <a:t>Снюс</a:t>
            </a:r>
            <a:r>
              <a:rPr lang="ru-RU" dirty="0"/>
              <a:t> менее вреден, чем обычные сигареты. (</a:t>
            </a:r>
            <a:r>
              <a:rPr lang="ru-RU" b="1" dirty="0"/>
              <a:t>М</a:t>
            </a:r>
            <a:r>
              <a:rPr lang="ru-RU" dirty="0"/>
              <a:t>)</a:t>
            </a:r>
          </a:p>
          <a:p>
            <a:r>
              <a:rPr lang="ru-RU" dirty="0" smtClean="0"/>
              <a:t>Те</a:t>
            </a:r>
            <a:r>
              <a:rPr lang="ru-RU" dirty="0"/>
              <a:t>, кто используют </a:t>
            </a:r>
            <a:r>
              <a:rPr lang="ru-RU" dirty="0" err="1"/>
              <a:t>снюс</a:t>
            </a:r>
            <a:r>
              <a:rPr lang="ru-RU" dirty="0"/>
              <a:t>, рискуют заболеть раком слизистой оболочки рта и желудочно-кишечного тракта. (</a:t>
            </a:r>
            <a:r>
              <a:rPr lang="ru-RU" b="1" dirty="0" smtClean="0"/>
              <a:t>Р</a:t>
            </a:r>
            <a:r>
              <a:rPr lang="ru-RU" dirty="0" smtClean="0"/>
              <a:t>)</a:t>
            </a:r>
          </a:p>
          <a:p>
            <a:r>
              <a:rPr lang="ru-RU" dirty="0" err="1" smtClean="0"/>
              <a:t>Снюсы</a:t>
            </a:r>
            <a:r>
              <a:rPr lang="ru-RU" dirty="0" smtClean="0"/>
              <a:t> </a:t>
            </a:r>
            <a:r>
              <a:rPr lang="ru-RU" dirty="0"/>
              <a:t>продаются в виде конфет, жвачек, </a:t>
            </a:r>
            <a:r>
              <a:rPr lang="ru-RU" dirty="0" smtClean="0"/>
              <a:t>зубочисток(</a:t>
            </a:r>
            <a:r>
              <a:rPr lang="ru-RU" dirty="0" err="1" smtClean="0"/>
              <a:t>неоснюс</a:t>
            </a:r>
            <a:r>
              <a:rPr lang="ru-RU" dirty="0" smtClean="0"/>
              <a:t>). </a:t>
            </a:r>
            <a:r>
              <a:rPr lang="ru-RU" dirty="0"/>
              <a:t>(</a:t>
            </a:r>
            <a:r>
              <a:rPr lang="ru-RU" b="1" dirty="0"/>
              <a:t>Р</a:t>
            </a:r>
            <a:r>
              <a:rPr lang="ru-RU" dirty="0"/>
              <a:t>)</a:t>
            </a:r>
          </a:p>
          <a:p>
            <a:r>
              <a:rPr lang="ru-RU" dirty="0" smtClean="0"/>
              <a:t> </a:t>
            </a:r>
            <a:r>
              <a:rPr lang="ru-RU" dirty="0"/>
              <a:t>Очень трудно определить, что ребёнок употребляет </a:t>
            </a:r>
            <a:r>
              <a:rPr lang="ru-RU" dirty="0" err="1"/>
              <a:t>снюс</a:t>
            </a:r>
            <a:r>
              <a:rPr lang="ru-RU" dirty="0"/>
              <a:t>. (</a:t>
            </a:r>
            <a:r>
              <a:rPr lang="ru-RU" b="1" dirty="0"/>
              <a:t>Р</a:t>
            </a:r>
            <a:r>
              <a:rPr lang="ru-RU" dirty="0"/>
              <a:t>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25964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3BD3D9-DA71-45BA-885F-02AC87C1F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ПОСЛЕДСТВИЯ УПОТРЕБЛЕНИЯ БЕЗДЫМНОГО ТАБАКА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A35EEF6-96F3-4FE1-8580-069651FAE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«Безвредность </a:t>
            </a:r>
            <a:r>
              <a:rPr lang="ru-RU" dirty="0" err="1"/>
              <a:t>снюса</a:t>
            </a:r>
            <a:r>
              <a:rPr lang="ru-RU" dirty="0"/>
              <a:t>»- опаснейшее заблуждение! Употребление бездымного табака – доказанная причина развития рака полости рта, рака поджелудочной железы, рака пищевода, и рака лёгких.</a:t>
            </a:r>
          </a:p>
          <a:p>
            <a:r>
              <a:rPr lang="ru-RU" dirty="0"/>
              <a:t>Длительное использование бездымного табака приводит к пародонтозу, разрушению зубов, появлению зловонного запаха изо рта, тахикардии, гипертонии.</a:t>
            </a:r>
          </a:p>
          <a:p>
            <a:r>
              <a:rPr lang="ru-RU" dirty="0"/>
              <a:t>Пользователи бездымного табака получают намного больше никотина по сравнению с курильщиками сигарет. Дело в том, что употребление </a:t>
            </a:r>
            <a:r>
              <a:rPr lang="ru-RU" dirty="0" err="1"/>
              <a:t>снюса</a:t>
            </a:r>
            <a:r>
              <a:rPr lang="ru-RU" dirty="0"/>
              <a:t> предполагает, что табак остаётся во рту не менее 30 минут, за это время в организм   попадает в десятки раз больше никотина, нежели при выкуривании одной, даже самой крепкой сигареты. Если в самой крепкой сигарете содержится до 1,5 мг никотина, то при употреблении </a:t>
            </a:r>
            <a:r>
              <a:rPr lang="ru-RU" dirty="0" err="1"/>
              <a:t>снюса</a:t>
            </a:r>
            <a:r>
              <a:rPr lang="ru-RU" dirty="0"/>
              <a:t> можно получить до 22 мг никотина. Даже если табак находится в полости рта непродолжительное время, порядка 5-10 минут, в кровь все равно поступает большое количество этого никотина.</a:t>
            </a:r>
          </a:p>
          <a:p>
            <a:r>
              <a:rPr lang="ru-RU" dirty="0"/>
              <a:t>Высокая концентрация никотина становится причиной более быстрого развития толерантности, и практически молниеносного формирования зависимости. Отказ от использования </a:t>
            </a:r>
            <a:r>
              <a:rPr lang="ru-RU" dirty="0" err="1"/>
              <a:t>снюса</a:t>
            </a:r>
            <a:r>
              <a:rPr lang="ru-RU" dirty="0"/>
              <a:t> - процесс более тяжёлый, чем отказ от курения, зачастую невозможный без помощи специалиста и курса реабилитации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93084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44D421-B167-4AFE-8AFC-30D4153A3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Последствия употребления </a:t>
            </a:r>
            <a:r>
              <a:rPr lang="ru-RU" dirty="0" err="1"/>
              <a:t>снюса</a:t>
            </a:r>
            <a:r>
              <a:rPr lang="ru-RU" dirty="0"/>
              <a:t> в подростковом возрасте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28E9C2-B107-4D88-8F56-F072C102E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остановка роста;</a:t>
            </a:r>
          </a:p>
          <a:p>
            <a:r>
              <a:rPr lang="ru-RU" dirty="0"/>
              <a:t>повышенная агрессивность и возбудимость;</a:t>
            </a:r>
          </a:p>
          <a:p>
            <a:r>
              <a:rPr lang="ru-RU" dirty="0"/>
              <a:t>ухудшение когнитивных </a:t>
            </a:r>
            <a:r>
              <a:rPr lang="ru-RU" dirty="0" smtClean="0"/>
              <a:t>процессов (памяти, внимания, мышления);</a:t>
            </a:r>
            <a:endParaRPr lang="ru-RU" dirty="0"/>
          </a:p>
          <a:p>
            <a:r>
              <a:rPr lang="ru-RU" dirty="0" smtClean="0"/>
              <a:t>высокий </a:t>
            </a:r>
            <a:r>
              <a:rPr lang="ru-RU" dirty="0"/>
              <a:t>риск развития онкологических заболеваний, прежде всего желудка, печени, полости рта;</a:t>
            </a:r>
          </a:p>
          <a:p>
            <a:r>
              <a:rPr lang="ru-RU" dirty="0"/>
              <a:t>ослабление устойчивости к инфекционным заболеваниям.</a:t>
            </a:r>
          </a:p>
          <a:p>
            <a:pPr marL="0" indent="0">
              <a:buNone/>
            </a:pPr>
            <a:r>
              <a:rPr lang="ru-RU" dirty="0"/>
              <a:t>Практически все подростки, впервые использовавшие табак в виде </a:t>
            </a:r>
            <a:r>
              <a:rPr lang="ru-RU" dirty="0" err="1"/>
              <a:t>снюса</a:t>
            </a:r>
            <a:r>
              <a:rPr lang="ru-RU" dirty="0"/>
              <a:t>, в течение ближайших четырёх лет становятся курильщиками сигарет.</a:t>
            </a:r>
          </a:p>
        </p:txBody>
      </p:sp>
    </p:spTree>
    <p:extLst>
      <p:ext uri="{BB962C8B-B14F-4D97-AF65-F5344CB8AC3E}">
        <p14:creationId xmlns:p14="http://schemas.microsoft.com/office/powerpoint/2010/main" xmlns="" val="822102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15C940-4328-4080-A3BC-151B5E6FF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Спасибо за внимание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550D366-2122-4884-B9E7-6FEDE6DF8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01995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190</TotalTime>
  <Words>505</Words>
  <Application>Microsoft Office PowerPoint</Application>
  <PresentationFormat>Произвольный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NewsPrint</vt:lpstr>
      <vt:lpstr>Снюс. Табак бездымный, но не безвредный</vt:lpstr>
      <vt:lpstr>Определение</vt:lpstr>
      <vt:lpstr>Как выглядит снюс</vt:lpstr>
      <vt:lpstr>Состав</vt:lpstr>
      <vt:lpstr>Факты о бездымном табаке</vt:lpstr>
      <vt:lpstr>«Мифы и реальность»</vt:lpstr>
      <vt:lpstr>ПОСЛЕДСТВИЯ УПОТРЕБЛЕНИЯ БЕЗДЫМНОГО ТАБАКА</vt:lpstr>
      <vt:lpstr>Последствия употребления снюса в подростковом возрасте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Снюс. Табак бездымный, но не безвредный</dc:title>
  <dc:creator>Дмитрий Цирулёв</dc:creator>
  <cp:lastModifiedBy>Каб №22</cp:lastModifiedBy>
  <cp:revision>16</cp:revision>
  <dcterms:created xsi:type="dcterms:W3CDTF">2019-12-05T22:16:37Z</dcterms:created>
  <dcterms:modified xsi:type="dcterms:W3CDTF">2020-04-23T10:13:36Z</dcterms:modified>
</cp:coreProperties>
</file>